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  <p:sldMasterId id="2147483660" r:id="rId2"/>
  </p:sldMasterIdLst>
  <p:sldIdLst>
    <p:sldId id="269" r:id="rId3"/>
    <p:sldId id="271" r:id="rId4"/>
    <p:sldId id="272" r:id="rId5"/>
    <p:sldId id="273" r:id="rId6"/>
    <p:sldId id="274" r:id="rId7"/>
    <p:sldId id="275" r:id="rId8"/>
    <p:sldId id="276" r:id="rId9"/>
    <p:sldId id="278" r:id="rId10"/>
    <p:sldId id="264" r:id="rId11"/>
    <p:sldId id="280" r:id="rId12"/>
    <p:sldId id="277" r:id="rId13"/>
    <p:sldId id="265" r:id="rId14"/>
    <p:sldId id="279" r:id="rId15"/>
    <p:sldId id="281" r:id="rId16"/>
    <p:sldId id="284" r:id="rId17"/>
    <p:sldId id="285" r:id="rId18"/>
    <p:sldId id="286" r:id="rId19"/>
    <p:sldId id="282" r:id="rId20"/>
    <p:sldId id="283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77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0693" y="1769540"/>
            <a:ext cx="9440034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0693" y="3773489"/>
            <a:ext cx="9440034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D38747-4367-4BD2-8D51-C97E202738E2}" type="datetime1">
              <a:rPr lang="en-US" smtClean="0"/>
              <a:t>6/3/2022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0892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C55A3C-5767-4844-A0A3-83778C2E5409}" type="datetime1">
              <a:rPr lang="en-US" smtClean="0"/>
              <a:t>6/3/2022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357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1761067"/>
            <a:ext cx="9590550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3763439"/>
            <a:ext cx="9590550" cy="133349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507A8-A5CF-4D38-AB86-7EDDA87A85D4}" type="datetime1">
              <a:rPr lang="en-US" smtClean="0"/>
              <a:t>6/3/2022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986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76450"/>
            <a:ext cx="4856841" cy="362267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0716" y="2076451"/>
            <a:ext cx="4856841" cy="3622672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FCD27C-8599-43EF-BA1D-14DDC1946E06}" type="datetime1">
              <a:rPr lang="en-US" smtClean="0"/>
              <a:t>6/3/2022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7224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 descr="Slate-V2-HD-compPhotoInset.png">
            <a:extLst>
              <a:ext uri="{FF2B5EF4-FFF2-40B4-BE49-F238E27FC236}">
                <a16:creationId xmlns:a16="http://schemas.microsoft.com/office/drawing/2014/main" id="{37B721FF-D609-4D98-9D19-CF75AA8A54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795" y="1734506"/>
            <a:ext cx="5029200" cy="4099959"/>
          </a:xfrm>
          <a:prstGeom prst="rect">
            <a:avLst/>
          </a:prstGeom>
        </p:spPr>
      </p:pic>
      <p:pic>
        <p:nvPicPr>
          <p:cNvPr id="21" name="Picture 20" descr="Slate-V2-HD-compPhotoInset.png">
            <a:extLst>
              <a:ext uri="{FF2B5EF4-FFF2-40B4-BE49-F238E27FC236}">
                <a16:creationId xmlns:a16="http://schemas.microsoft.com/office/drawing/2014/main" id="{073936BD-C868-433F-8E84-D6DD8E640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357" y="1734506"/>
            <a:ext cx="5029200" cy="409995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6013" y="1855153"/>
            <a:ext cx="4764764" cy="6924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6013" y="2702103"/>
            <a:ext cx="4764764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3166" y="1855152"/>
            <a:ext cx="4779582" cy="6924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3167" y="2702103"/>
            <a:ext cx="4779581" cy="304353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43D99-809A-49C0-96E5-4250D0B498EE}" type="datetime1">
              <a:rPr lang="en-US" smtClean="0"/>
              <a:t>6/3/2022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399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3DE9B-B678-4EFB-BB7D-A4370204A0B0}" type="datetime1">
              <a:rPr lang="en-US" smtClean="0"/>
              <a:t>6/3/2022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730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8812DA-F765-4142-A6A3-A8ED7235E082}" type="datetime1">
              <a:rPr lang="en-US" smtClean="0"/>
              <a:t>6/3/2022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7972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3706889" cy="1821918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609600"/>
            <a:ext cx="6411924" cy="5080001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73351"/>
            <a:ext cx="3706889" cy="301625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0277FD-7DE6-41D4-930D-AC99F5AFE54E}" type="datetime1">
              <a:rPr lang="en-US" smtClean="0"/>
              <a:t>6/3/2022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7722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Slate-V2-HD-vertPhotoInset.png">
            <a:extLst>
              <a:ext uri="{FF2B5EF4-FFF2-40B4-BE49-F238E27FC236}">
                <a16:creationId xmlns:a16="http://schemas.microsoft.com/office/drawing/2014/main" id="{4D06E496-ACBA-4063-B4A1-C5C484EE5A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3665" y="609600"/>
            <a:ext cx="3584166" cy="520483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763701"/>
            <a:ext cx="5707899" cy="1675559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42551" y="763702"/>
            <a:ext cx="3275751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3698" y="2679699"/>
            <a:ext cx="4588094" cy="3135695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15526-7079-4B7B-987C-1B5FAE11A0FF}" type="datetime1">
              <a:rPr lang="en-US" smtClean="0"/>
              <a:t>6/3/2022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09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Slate-V2-HD-panoPhotoInset.png">
            <a:extLst>
              <a:ext uri="{FF2B5EF4-FFF2-40B4-BE49-F238E27FC236}">
                <a16:creationId xmlns:a16="http://schemas.microsoft.com/office/drawing/2014/main" id="{CE39118B-B3AD-4BD4-BA22-DEFF4E76CE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883" y="547807"/>
            <a:ext cx="10141799" cy="3816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565255"/>
            <a:ext cx="10355326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69349" y="695009"/>
            <a:ext cx="9845346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247728"/>
            <a:ext cx="10353762" cy="543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1B079-7EF0-44EE-B798-BCC497C9F3B2}" type="datetime1">
              <a:rPr lang="en-US" smtClean="0"/>
              <a:t>6/3/2022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7616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8437"/>
            <a:ext cx="10353762" cy="3534344"/>
          </a:xfrm>
        </p:spPr>
        <p:txBody>
          <a:bodyPr anchor="ctr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95180"/>
            <a:ext cx="10353763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FF70A8-1D13-4657-95F0-A9EA54967B8D}" type="datetime1">
              <a:rPr lang="en-US" smtClean="0"/>
              <a:t>6/3/2022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2034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304353"/>
            <a:ext cx="10353763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EB90AC-71BD-4C7F-8ACA-7B3F18292E63}" type="datetime1">
              <a:rPr lang="en-US" smtClean="0"/>
              <a:t>6/3/2022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23F0D53-0705-41B7-8554-09D21E7807F9}"/>
              </a:ext>
            </a:extLst>
          </p:cNvPr>
          <p:cNvSpPr txBox="1"/>
          <p:nvPr/>
        </p:nvSpPr>
        <p:spPr>
          <a:xfrm>
            <a:off x="990600" y="88479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7F647CD-0F1A-4BB3-89E0-A74F1E1B098D}"/>
              </a:ext>
            </a:extLst>
          </p:cNvPr>
          <p:cNvSpPr txBox="1"/>
          <p:nvPr/>
        </p:nvSpPr>
        <p:spPr>
          <a:xfrm>
            <a:off x="10504716" y="292825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97539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2126942"/>
            <a:ext cx="10353763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84" y="4650556"/>
            <a:ext cx="1035219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6EFC2C-8905-46F0-B443-CE905B76BA01}" type="datetime1">
              <a:rPr lang="en-US" smtClean="0"/>
              <a:t>6/3/2022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771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5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6711" y="1885949"/>
            <a:ext cx="3300984" cy="764783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435" y="2768112"/>
            <a:ext cx="3300984" cy="302308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572" y="1885950"/>
            <a:ext cx="3300984" cy="76478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66572" y="2768110"/>
            <a:ext cx="3300984" cy="302308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79DC3-C9B5-499E-9140-0DC28B7074E2}" type="datetime1">
              <a:rPr lang="en-US" smtClean="0"/>
              <a:t>6/3/2022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1232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ate-V2-HD-3colPhotoInset.png">
            <a:extLst>
              <a:ext uri="{FF2B5EF4-FFF2-40B4-BE49-F238E27FC236}">
                <a16:creationId xmlns:a16="http://schemas.microsoft.com/office/drawing/2014/main" id="{7E87C569-D426-4615-ADA7-B370EA9834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962" y="1818214"/>
            <a:ext cx="3339972" cy="1847851"/>
          </a:xfrm>
          <a:prstGeom prst="rect">
            <a:avLst/>
          </a:prstGeom>
        </p:spPr>
      </p:pic>
      <p:pic>
        <p:nvPicPr>
          <p:cNvPr id="36" name="Picture 35" descr="Slate-V2-HD-3colPhotoInset.png">
            <a:extLst>
              <a:ext uri="{FF2B5EF4-FFF2-40B4-BE49-F238E27FC236}">
                <a16:creationId xmlns:a16="http://schemas.microsoft.com/office/drawing/2014/main" id="{7B353ED4-7AD0-46C9-88ED-1A16B1433A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3800" y="1818214"/>
            <a:ext cx="3339972" cy="1847851"/>
          </a:xfrm>
          <a:prstGeom prst="rect">
            <a:avLst/>
          </a:prstGeom>
        </p:spPr>
      </p:pic>
      <p:pic>
        <p:nvPicPr>
          <p:cNvPr id="37" name="Picture 36" descr="Slate-V2-HD-3colPhotoInset.png">
            <a:extLst>
              <a:ext uri="{FF2B5EF4-FFF2-40B4-BE49-F238E27FC236}">
                <a16:creationId xmlns:a16="http://schemas.microsoft.com/office/drawing/2014/main" id="{F561D985-AD57-459A-B3A6-EBF2960397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6051" y="1818214"/>
            <a:ext cx="3339972" cy="1847851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3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8102" y="1938918"/>
            <a:ext cx="3092368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572443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88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45743" y="1939094"/>
            <a:ext cx="3092368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435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66697" y="3904106"/>
            <a:ext cx="3300984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075698" y="1934432"/>
            <a:ext cx="3092368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66572" y="4572442"/>
            <a:ext cx="3300984" cy="121875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BB33EA-E472-4D22-9C03-A9C14AA21CED}" type="datetime1">
              <a:rPr lang="en-US" smtClean="0"/>
              <a:t>6/3/2022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7090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7E833E-1B6D-415F-AD29-75AE8C43BD0D}" type="datetime1">
              <a:rPr lang="en-US" smtClean="0"/>
              <a:t>6/3/2022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63698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83068" y="609599"/>
            <a:ext cx="228448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6" y="609599"/>
            <a:ext cx="7916872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2596F-08A7-4B70-989A-F2B1CF31E66B}" type="datetime1">
              <a:rPr lang="en-US" smtClean="0"/>
              <a:t>6/3/2022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87314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C8AA-F873-4545-9ADE-8E0BCD514677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50D55-B5C1-4591-A522-579A40415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317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AFC8AA-F873-4545-9ADE-8E0BCD514677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250D55-B5C1-4591-A522-579A40415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892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76450"/>
            <a:ext cx="10353762" cy="3714749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600074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073ED0CC-082F-4160-86E5-0D6041F12778}" type="datetime1">
              <a:rPr lang="en-US" smtClean="0"/>
              <a:t>6/3/2022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5" y="6000749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6000749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05482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  <p:sldLayoutId id="2147483765" r:id="rId12"/>
    <p:sldLayoutId id="2147483760" r:id="rId13"/>
    <p:sldLayoutId id="2147483761" r:id="rId14"/>
    <p:sldLayoutId id="2147483762" r:id="rId15"/>
    <p:sldLayoutId id="2147483763" r:id="rId16"/>
    <p:sldLayoutId id="2147483764" r:id="rId17"/>
  </p:sldLayoutIdLst>
  <p:hf sldNum="0" hdr="0" ftr="0" dt="0"/>
  <p:txStyles>
    <p:titleStyle>
      <a:lvl1pPr algn="ctr" defTabSz="457200" rtl="0" eaLnBrk="1" latinLnBrk="0" hangingPunct="1">
        <a:lnSpc>
          <a:spcPct val="90000"/>
        </a:lnSpc>
        <a:spcBef>
          <a:spcPct val="0"/>
        </a:spcBef>
        <a:buNone/>
        <a:defRPr sz="4800" i="1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lnSpc>
          <a:spcPct val="110000"/>
        </a:lnSpc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1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AFC8AA-F873-4545-9ADE-8E0BCD514677}" type="datetimeFigureOut">
              <a:rPr lang="en-US" smtClean="0"/>
              <a:t>6/3/2022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1" y="635635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56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250D55-B5C1-4591-A522-579A404155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7433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8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3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34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83F036CE-26FC-4F58-A63B-03CAE66AC8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870" y="79599"/>
            <a:ext cx="1369768" cy="1345307"/>
          </a:xfrm>
          <a:prstGeom prst="rect">
            <a:avLst/>
          </a:prstGeom>
        </p:spPr>
      </p:pic>
      <p:sp>
        <p:nvSpPr>
          <p:cNvPr id="8" name="Текстово поле 7">
            <a:extLst>
              <a:ext uri="{FF2B5EF4-FFF2-40B4-BE49-F238E27FC236}">
                <a16:creationId xmlns:a16="http://schemas.microsoft.com/office/drawing/2014/main" id="{6D6556B8-746A-4A85-9C4D-03A34A2B7600}"/>
              </a:ext>
            </a:extLst>
          </p:cNvPr>
          <p:cNvSpPr txBox="1"/>
          <p:nvPr/>
        </p:nvSpPr>
        <p:spPr>
          <a:xfrm>
            <a:off x="2126944" y="328900"/>
            <a:ext cx="82724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2800" b="1" dirty="0">
                <a:solidFill>
                  <a:prstClr val="black"/>
                </a:solidFill>
                <a:latin typeface="Calibri" panose="020F0502020204030204"/>
              </a:rPr>
              <a:t>ПДТГ „Димитър Хадживасилев“ – гр. Свищов</a:t>
            </a:r>
          </a:p>
          <a:p>
            <a:pPr algn="ctr"/>
            <a:endParaRPr lang="bg-BG" sz="2800" b="1" dirty="0">
              <a:solidFill>
                <a:prstClr val="black"/>
              </a:solidFill>
              <a:latin typeface="Calibri" panose="020F0502020204030204"/>
            </a:endParaRPr>
          </a:p>
          <a:p>
            <a:pPr algn="ctr"/>
            <a:r>
              <a:rPr lang="bg-BG" sz="2800" b="1" dirty="0">
                <a:solidFill>
                  <a:prstClr val="black"/>
                </a:solidFill>
                <a:latin typeface="Calibri" panose="020F0502020204030204"/>
              </a:rPr>
              <a:t>НП „Иновации в действие“ </a:t>
            </a:r>
          </a:p>
        </p:txBody>
      </p:sp>
      <p:sp>
        <p:nvSpPr>
          <p:cNvPr id="9" name="Заглавие 8">
            <a:extLst>
              <a:ext uri="{FF2B5EF4-FFF2-40B4-BE49-F238E27FC236}">
                <a16:creationId xmlns:a16="http://schemas.microsoft.com/office/drawing/2014/main" id="{5C1DB740-76E2-4B37-9FA1-0328D72AB1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6928" y="2023353"/>
            <a:ext cx="11527276" cy="3599234"/>
          </a:xfrm>
        </p:spPr>
        <p:txBody>
          <a:bodyPr>
            <a:normAutofit fontScale="90000"/>
          </a:bodyPr>
          <a:lstStyle/>
          <a:p>
            <a:r>
              <a:rPr lang="bg-B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Права, ценности, споделени решения</a:t>
            </a:r>
            <a:br>
              <a:rPr lang="bg-B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</a:br>
            <a:br>
              <a:rPr lang="bg-B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</a:br>
            <a:r>
              <a:rPr lang="bg-BG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Модул  „Аз, моето семейство и моето училище“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10" name="Картина 9">
            <a:extLst>
              <a:ext uri="{FF2B5EF4-FFF2-40B4-BE49-F238E27FC236}">
                <a16:creationId xmlns:a16="http://schemas.microsoft.com/office/drawing/2014/main" id="{037617CC-B3F5-943F-8E73-7CE1D25821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269" t="4102" r="13275" b="4212"/>
          <a:stretch/>
        </p:blipFill>
        <p:spPr>
          <a:xfrm>
            <a:off x="10691818" y="0"/>
            <a:ext cx="1500182" cy="1504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28380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13015EB-35B7-C528-EB54-68CCB960A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5574" y="311285"/>
            <a:ext cx="7201395" cy="1238655"/>
          </a:xfrm>
        </p:spPr>
        <p:txBody>
          <a:bodyPr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Цели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E36E850-0251-027B-D2DF-D33000CBA0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5047" y="2076450"/>
            <a:ext cx="11361906" cy="4625907"/>
          </a:xfrm>
        </p:spPr>
        <p:txBody>
          <a:bodyPr>
            <a:noAutofit/>
          </a:bodyPr>
          <a:lstStyle/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bg-BG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Иновацията има за цел да формира личностни качества, ценности, нагласи и мотиви, които да подпомогнат пълноценното развитие на учениците като част от училищната институция и семейна среда</a:t>
            </a:r>
            <a:r>
              <a:rPr lang="bg-BG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bg-BG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Да осигури комплексност и всеобхватност на състемата за възпитателна работа като част от образователната среда на ПДТГ </a:t>
            </a:r>
            <a:r>
              <a:rPr lang="bg-BG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bg-BG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Димитър Хадживасилев“ чрез активиране на заинтересованите страна и координиране на техните взаимодействия</a:t>
            </a:r>
            <a:r>
              <a:rPr lang="bg-BG" sz="20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bg-BG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Да оптимизира технологията на възпитателния процес чрез прилагане на нови методи, форми и средства за въздействие чрез взаимодействие и включване на учениците в обществени отношения с общественозначима цел за реализиране на личностното и груповото израстване. </a:t>
            </a:r>
            <a:endParaRPr lang="bg-BG" sz="20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bg-BG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Програмата има за цел да приложи нови методи на преподаване/интерактивни методи на въздействие чрез взаимодействие, които дават възможност за активно участие на учениците и предизвикват процес на споделяне на решения, които засягат живота на ученика като част от формалната и неформална общност. 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9BBBDA7B-8299-942C-F6EE-105E797B20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87" y="64596"/>
            <a:ext cx="2127688" cy="2011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405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4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0523E8C-EB34-E702-D49E-F9F5358E2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</a:t>
            </a:r>
            <a:r>
              <a:rPr lang="bg-BG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</a:t>
            </a:r>
            <a:endParaRPr lang="en-US" sz="5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DDDB6E9-DE53-FB0E-7AE1-132A903661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/>
          </a:bodyPr>
          <a:lstStyle/>
          <a:p>
            <a:pPr marL="0" marR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bg-BG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Да преодолеем недостатъчната конструктивност във взаимодействието със семейната общност и разминавания в очакванията по отношение на отговорността за възпитанието; </a:t>
            </a:r>
            <a:endParaRPr lang="en-US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bg-BG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Да развием личностния потенциал на учениците и тяхната мотивация за учене</a:t>
            </a:r>
            <a:r>
              <a:rPr lang="bg-BG" sz="2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 algn="just">
              <a:spcBef>
                <a:spcPts val="0"/>
              </a:spcBef>
              <a:spcAft>
                <a:spcPts val="800"/>
              </a:spcAft>
              <a:buNone/>
            </a:pPr>
            <a:r>
              <a:rPr lang="bg-BG" sz="2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Да формираме и тренираме личностни качества, ценности, нагласи, в контекста на семейната и училищната общност. </a:t>
            </a:r>
            <a:endParaRPr lang="en-US" sz="2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2200" dirty="0"/>
          </a:p>
        </p:txBody>
      </p:sp>
      <p:pic>
        <p:nvPicPr>
          <p:cNvPr id="10" name="Picture 4" descr="Diagram&#10;&#10;Description automatically generated">
            <a:extLst>
              <a:ext uri="{FF2B5EF4-FFF2-40B4-BE49-F238E27FC236}">
                <a16:creationId xmlns:a16="http://schemas.microsoft.com/office/drawing/2014/main" id="{923D5B3D-3705-BD4D-F83A-E411DFD7777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2" r="32275" b="-1"/>
          <a:stretch/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8996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969C186-87A3-2241-5B5A-2953ED2676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14995" y="260459"/>
            <a:ext cx="6579201" cy="1303603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III.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Очаквани резултати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D895750-AAAD-D766-9DCF-FFBCB3B5C4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6567" y="1564062"/>
            <a:ext cx="11323901" cy="4868636"/>
          </a:xfrm>
        </p:spPr>
        <p:txBody>
          <a:bodyPr>
            <a:normAutofit/>
          </a:bodyPr>
          <a:lstStyle/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bg-BG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Да бъдат формирани/повишени критичното мислене, креативност, решаване на проблеми, вземане на решения и инициативност;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bg-BG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Осмисляне и решаване на казуси, свързани с училищната и семейната общност;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-4572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bg-BG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Изграждане на ключови компетентности за личностно развитие на учениците;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-4572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bg-BG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Изграждане на цялостна парадигма, въвличаща ученици, родители, партньори в изграждането на социални умения, мотивация за учене, решаване на проблеми, вземане на решения, инициативност и утвърждаващи нагласи за спазване на утвърдени правила и регламенти; 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indent="-457200" algn="just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bg-BG" sz="2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Придобиване на практически опит в реализиране на права, отстояване на ценности, решаване на проблеми и провеждане на различни инициативи свързани със семейната и училищна общност.</a:t>
            </a:r>
            <a:endParaRPr lang="en-US" sz="20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1901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286998DC-2647-EA54-EE3F-CB5D648CB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Дейности по проекта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92D9FD3C-4239-3F9C-1EAB-BF26010647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3795" y="3002807"/>
            <a:ext cx="4856841" cy="1026673"/>
          </a:xfrm>
        </p:spPr>
        <p:txBody>
          <a:bodyPr/>
          <a:lstStyle/>
          <a:p>
            <a:pPr marL="36900" indent="0" algn="ctr">
              <a:buNone/>
            </a:pPr>
            <a:r>
              <a:rPr lang="ru-RU" b="0" i="0" dirty="0" err="1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Дискусия</a:t>
            </a:r>
            <a:r>
              <a:rPr lang="ru-RU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 тема: </a:t>
            </a:r>
          </a:p>
          <a:p>
            <a:pPr marL="36900" indent="0" algn="ctr">
              <a:buNone/>
            </a:pPr>
            <a:r>
              <a:rPr lang="ru-RU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„Моят </a:t>
            </a:r>
            <a:r>
              <a:rPr lang="ru-RU" b="0" i="0" dirty="0" err="1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гимназиален</a:t>
            </a:r>
            <a:r>
              <a:rPr lang="ru-RU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живот”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8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1FBBB837-F7DF-5A90-CBDF-D608489DD9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4885" y="2076450"/>
            <a:ext cx="5174529" cy="38808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22218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5">
            <a:extLst>
              <a:ext uri="{FF2B5EF4-FFF2-40B4-BE49-F238E27FC236}">
                <a16:creationId xmlns:a16="http://schemas.microsoft.com/office/drawing/2014/main" id="{C4F3A128-10F6-CE56-1CD5-DF1FFB1F1D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78680" y="870198"/>
            <a:ext cx="5175806" cy="2166918"/>
          </a:xfrm>
        </p:spPr>
        <p:txBody>
          <a:bodyPr/>
          <a:lstStyle/>
          <a:p>
            <a:pPr marL="36900" indent="0" algn="ctr">
              <a:buNone/>
            </a:pPr>
            <a:r>
              <a:rPr lang="ru-RU" dirty="0" err="1"/>
              <a:t>Значимостта</a:t>
            </a:r>
            <a:r>
              <a:rPr lang="ru-RU" dirty="0"/>
              <a:t> на ценностите и благата като определящи цялостното  поведение на </a:t>
            </a:r>
            <a:r>
              <a:rPr lang="ru-RU" dirty="0" err="1"/>
              <a:t>човека</a:t>
            </a:r>
            <a:r>
              <a:rPr lang="ru-RU" dirty="0"/>
              <a:t>.</a:t>
            </a:r>
          </a:p>
          <a:p>
            <a:pPr marL="36900" indent="0">
              <a:buNone/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Content Placeholder 12" descr="Text&#10;&#10;Description automatically generated">
            <a:extLst>
              <a:ext uri="{FF2B5EF4-FFF2-40B4-BE49-F238E27FC236}">
                <a16:creationId xmlns:a16="http://schemas.microsoft.com/office/drawing/2014/main" id="{BC610C83-2455-EADC-A12F-A5F98F11F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1908" y="162625"/>
            <a:ext cx="4421412" cy="31911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14" descr="A picture containing text, floor, posing, room&#10;&#10;Description automatically generated">
            <a:extLst>
              <a:ext uri="{FF2B5EF4-FFF2-40B4-BE49-F238E27FC236}">
                <a16:creationId xmlns:a16="http://schemas.microsoft.com/office/drawing/2014/main" id="{E477B326-CABF-1E91-FE9C-7E462F8478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4193" y="3504180"/>
            <a:ext cx="4856841" cy="30105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16" descr="A group of women holding signs&#10;&#10;Description automatically generated with medium confidence">
            <a:extLst>
              <a:ext uri="{FF2B5EF4-FFF2-40B4-BE49-F238E27FC236}">
                <a16:creationId xmlns:a16="http://schemas.microsoft.com/office/drawing/2014/main" id="{4C711685-BE7A-6A7E-773D-7E2805CF11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9540" y="3429000"/>
            <a:ext cx="4461659" cy="33462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7523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C3D10-1963-7A42-A221-F353E522A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/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Добрите дела остават след нас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729AE5-3350-4F2D-21DF-8215235EE9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8562" y="2076450"/>
            <a:ext cx="4508460" cy="3954236"/>
          </a:xfrm>
        </p:spPr>
        <p:txBody>
          <a:bodyPr>
            <a:normAutofit fontScale="92500" lnSpcReduction="10000"/>
          </a:bodyPr>
          <a:lstStyle/>
          <a:p>
            <a:pPr marL="369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Добрите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дела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най-прекият път към вярата, надеждата, любовта като общочовешки добродетели. </a:t>
            </a:r>
          </a:p>
          <a:p>
            <a:pPr marL="369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VIII б клас направиха своето мъничко светло добро,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боядисвайки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яйца. </a:t>
            </a:r>
          </a:p>
          <a:p>
            <a:pPr marL="3690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Инициативата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има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цел да приобщи и насърчи учениците към творчество и изява.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5" descr="A picture containing person&#10;&#10;Description automatically generated">
            <a:extLst>
              <a:ext uri="{FF2B5EF4-FFF2-40B4-BE49-F238E27FC236}">
                <a16:creationId xmlns:a16="http://schemas.microsoft.com/office/drawing/2014/main" id="{A1B0CE77-7186-3B80-93FF-C1E41EA077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2159743"/>
            <a:ext cx="5172075" cy="3679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86303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A picture containing food, indoor, fruit, bowl&#10;&#10;Description automatically generated">
            <a:extLst>
              <a:ext uri="{FF2B5EF4-FFF2-40B4-BE49-F238E27FC236}">
                <a16:creationId xmlns:a16="http://schemas.microsoft.com/office/drawing/2014/main" id="{89452E49-F87B-0B67-4487-E0DFE05D519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2" r="-2" b="18692"/>
          <a:stretch/>
        </p:blipFill>
        <p:spPr>
          <a:xfrm>
            <a:off x="321730" y="321732"/>
            <a:ext cx="5674897" cy="3017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7" descr="A group of people sitting in a room&#10;&#10;Description automatically generated with medium confidence">
            <a:extLst>
              <a:ext uri="{FF2B5EF4-FFF2-40B4-BE49-F238E27FC236}">
                <a16:creationId xmlns:a16="http://schemas.microsoft.com/office/drawing/2014/main" id="{35447541-2581-558C-DC61-FC8641F1459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2" b="27165"/>
          <a:stretch/>
        </p:blipFill>
        <p:spPr>
          <a:xfrm>
            <a:off x="321730" y="3510853"/>
            <a:ext cx="5674897" cy="27899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5" descr="A picture containing person&#10;&#10;Description automatically generated">
            <a:extLst>
              <a:ext uri="{FF2B5EF4-FFF2-40B4-BE49-F238E27FC236}">
                <a16:creationId xmlns:a16="http://schemas.microsoft.com/office/drawing/2014/main" id="{3A693A5B-8B02-3998-799B-106C79E2C36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03" r="2" b="2"/>
          <a:stretch/>
        </p:blipFill>
        <p:spPr>
          <a:xfrm>
            <a:off x="6195373" y="321733"/>
            <a:ext cx="5674897" cy="5979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72848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AFFDA-6D1F-17CB-D918-910E6C84B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Представяне на ученически проекти</a:t>
            </a:r>
            <a:br>
              <a:rPr lang="bg-B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„Моето училище“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C1D2EF-177C-28CA-880E-331713CFC40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10000"/>
          </a:bodyPr>
          <a:lstStyle/>
          <a:p>
            <a:pPr marL="36900" indent="0" algn="just">
              <a:buNone/>
            </a:pPr>
            <a:r>
              <a:rPr lang="bg-B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Учениците имаха поставена задача да създадат 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анкета, въпросник, интервю или репортаж с въпроси, насочени  с към учители, съученици и родители​. </a:t>
            </a:r>
          </a:p>
          <a:p>
            <a:pPr marL="36900" indent="0" algn="just">
              <a:buNone/>
            </a:pP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Учениците имаха възможност да работят както индивидуално, така и в екип. </a:t>
            </a: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900" indent="0" algn="just">
              <a:buNone/>
            </a:pPr>
            <a:r>
              <a:rPr lang="bg-BG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Създадени бяха анкети, презентации и видео клипове, в които учениците показаха своите проекти идеи, умения и компетентности.</a:t>
            </a:r>
            <a:endParaRPr lang="ru-RU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6900" indent="0" algn="just">
              <a:buNone/>
            </a:pPr>
            <a:endParaRPr lang="en-US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Content Placeholder 5" descr="Diagram&#10;&#10;Description automatically generated">
            <a:extLst>
              <a:ext uri="{FF2B5EF4-FFF2-40B4-BE49-F238E27FC236}">
                <a16:creationId xmlns:a16="http://schemas.microsoft.com/office/drawing/2014/main" id="{1B182ED4-CD32-F280-5890-54DB367F215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61" y="1871472"/>
            <a:ext cx="4856840" cy="49427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66161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0AA7B-8D35-EC01-D807-56BEC4AB81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762000"/>
          </a:xfrm>
        </p:spPr>
        <p:txBody>
          <a:bodyPr/>
          <a:lstStyle/>
          <a:p>
            <a:pPr algn="ctr"/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Въпроси към учители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7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9DDF3E47-66A3-6F44-89F2-EA64B06026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83" y="1371600"/>
            <a:ext cx="4967593" cy="5262664"/>
          </a:xfrm>
          <a:prstGeom prst="rect">
            <a:avLst/>
          </a:prstGeom>
        </p:spPr>
      </p:pic>
      <p:pic>
        <p:nvPicPr>
          <p:cNvPr id="4" name="Picture 9" descr="Graphical user interface&#10;&#10;Description automatically generated with medium confidence">
            <a:extLst>
              <a:ext uri="{FF2B5EF4-FFF2-40B4-BE49-F238E27FC236}">
                <a16:creationId xmlns:a16="http://schemas.microsoft.com/office/drawing/2014/main" id="{CC239251-3A0B-975C-60F7-126EF55EC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5975" y="1450530"/>
            <a:ext cx="5359941" cy="5262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5566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A29461-3B0F-8728-434F-A9B3E748E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57300"/>
          </a:xfrm>
        </p:spPr>
        <p:txBody>
          <a:bodyPr>
            <a:normAutofit/>
          </a:bodyPr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Въпроси към родители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6C08F-3CD2-5F34-C4FF-E18997D1F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5022" y="2132822"/>
            <a:ext cx="6531538" cy="4115578"/>
          </a:xfrm>
        </p:spPr>
        <p:txBody>
          <a:bodyPr anchor="ctr">
            <a:normAutofit/>
          </a:bodyPr>
          <a:lstStyle/>
          <a:p>
            <a:pPr rtl="0" fontAlgn="base">
              <a:lnSpc>
                <a:spcPct val="100000"/>
              </a:lnSpc>
              <a:buFont typeface="+mj-lt"/>
              <a:buAutoNum type="arabicPeriod"/>
            </a:pPr>
            <a:r>
              <a:rPr lang="bg-BG" sz="180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Вие ли избрахте детето Ви да учи в това училище? Ако да, какви са Вашите аргументи ЗА: 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</a:p>
          <a:p>
            <a:pPr rtl="0" fontAlgn="base">
              <a:lnSpc>
                <a:spcPct val="100000"/>
              </a:lnSpc>
              <a:buFont typeface="+mj-lt"/>
              <a:buAutoNum type="arabicPeriod"/>
            </a:pPr>
            <a:r>
              <a:rPr lang="bg-BG" sz="180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Как реагирате, когато в училище има проблем свързан с Вашето дете? 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</a:p>
          <a:p>
            <a:pPr rtl="0" fontAlgn="base">
              <a:lnSpc>
                <a:spcPct val="100000"/>
              </a:lnSpc>
              <a:buFont typeface="+mj-lt"/>
              <a:buAutoNum type="arabicPeriod"/>
            </a:pPr>
            <a:r>
              <a:rPr lang="bg-BG" sz="180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Какви са вашите предложения за контакти с училището? Напр. повече родителски срещи/повече инициативи, свързани с родители. 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</a:p>
          <a:p>
            <a:pPr rtl="0" fontAlgn="base">
              <a:lnSpc>
                <a:spcPct val="100000"/>
              </a:lnSpc>
              <a:buFont typeface="+mj-lt"/>
              <a:buAutoNum type="arabicPeriod"/>
            </a:pPr>
            <a:r>
              <a:rPr lang="bg-BG" sz="180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До каква степен бихте искали да бъдете ангажирани с училищния живот? </a:t>
            </a:r>
            <a:r>
              <a:rPr lang="en-US" sz="1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​</a:t>
            </a:r>
          </a:p>
          <a:p>
            <a:pPr rtl="0" fontAlgn="base">
              <a:lnSpc>
                <a:spcPct val="100000"/>
              </a:lnSpc>
              <a:buFont typeface="+mj-lt"/>
              <a:buAutoNum type="arabicPeriod"/>
            </a:pPr>
            <a:r>
              <a:rPr lang="bg-BG" sz="1800" strike="noStrike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Споделят ли децата с Вас своите преживявания в училище? Търсят ли вашето съдействие? </a:t>
            </a:r>
            <a:endParaRPr lang="en-US" sz="18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en-US" sz="1500" dirty="0"/>
          </a:p>
        </p:txBody>
      </p:sp>
      <p:pic>
        <p:nvPicPr>
          <p:cNvPr id="4" name="Picture 4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EA6142D5-1185-FB3F-C5D7-D3ED86C975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31" b="-3"/>
          <a:stretch/>
        </p:blipFill>
        <p:spPr>
          <a:xfrm>
            <a:off x="7591514" y="2132822"/>
            <a:ext cx="4065464" cy="32580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9570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group of boys posing for a picture&#10;&#10;Description automatically generated with low confidence">
            <a:extLst>
              <a:ext uri="{FF2B5EF4-FFF2-40B4-BE49-F238E27FC236}">
                <a16:creationId xmlns:a16="http://schemas.microsoft.com/office/drawing/2014/main" id="{18E67BA3-35DD-BCEA-51F9-49A49EDB1C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5" r="-2" b="-2"/>
          <a:stretch/>
        </p:blipFill>
        <p:spPr>
          <a:xfrm>
            <a:off x="5162052" y="3272588"/>
            <a:ext cx="6105382" cy="3585411"/>
          </a:xfrm>
          <a:prstGeom prst="rect">
            <a:avLst/>
          </a:prstGeom>
        </p:spPr>
      </p:pic>
      <p:pic>
        <p:nvPicPr>
          <p:cNvPr id="8" name="Picture 7" descr="A group of people standing behind a desk&#10;&#10;Description automatically generated with medium confidence">
            <a:extLst>
              <a:ext uri="{FF2B5EF4-FFF2-40B4-BE49-F238E27FC236}">
                <a16:creationId xmlns:a16="http://schemas.microsoft.com/office/drawing/2014/main" id="{0EDC741E-619E-5E2A-8969-8681296474B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94" r="1" b="7962"/>
          <a:stretch/>
        </p:blipFill>
        <p:spPr>
          <a:xfrm>
            <a:off x="20" y="9"/>
            <a:ext cx="7279893" cy="3895335"/>
          </a:xfrm>
          <a:custGeom>
            <a:avLst/>
            <a:gdLst/>
            <a:ahLst/>
            <a:cxnLst/>
            <a:rect l="l" t="t" r="r" b="b"/>
            <a:pathLst>
              <a:path w="7279913" h="3895335">
                <a:moveTo>
                  <a:pt x="0" y="0"/>
                </a:moveTo>
                <a:lnTo>
                  <a:pt x="7279913" y="0"/>
                </a:lnTo>
                <a:lnTo>
                  <a:pt x="7279913" y="3116976"/>
                </a:lnTo>
                <a:lnTo>
                  <a:pt x="5011287" y="3116976"/>
                </a:lnTo>
                <a:lnTo>
                  <a:pt x="5011287" y="3895335"/>
                </a:lnTo>
                <a:lnTo>
                  <a:pt x="0" y="3895335"/>
                </a:lnTo>
                <a:close/>
              </a:path>
            </a:pathLst>
          </a:custGeom>
        </p:spPr>
      </p:pic>
      <p:pic>
        <p:nvPicPr>
          <p:cNvPr id="12" name="Picture 11" descr="A picture containing grass, outdoor, child&#10;&#10;Description automatically generated">
            <a:extLst>
              <a:ext uri="{FF2B5EF4-FFF2-40B4-BE49-F238E27FC236}">
                <a16:creationId xmlns:a16="http://schemas.microsoft.com/office/drawing/2014/main" id="{50CF554F-94C4-A862-8CFA-D170C1A56F8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59" r="8984" b="1"/>
          <a:stretch/>
        </p:blipFill>
        <p:spPr>
          <a:xfrm>
            <a:off x="7458302" y="-22547"/>
            <a:ext cx="3809132" cy="3139531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36A1CAC3-A129-43F8-8881-63D3E319A7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069422"/>
            <a:ext cx="5001186" cy="2788578"/>
          </a:xfrm>
          <a:prstGeom prst="rect">
            <a:avLst/>
          </a:prstGeom>
          <a:solidFill>
            <a:srgbClr val="76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5CCE41C-FBFB-44B8-BE25-7F555613C1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23904" y="0"/>
            <a:ext cx="768096" cy="6858000"/>
          </a:xfrm>
          <a:prstGeom prst="rect">
            <a:avLst/>
          </a:prstGeom>
          <a:solidFill>
            <a:schemeClr val="tx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045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FD9C0606-D53A-3133-CFA4-3237DD2A6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261872"/>
          </a:xfrm>
        </p:spPr>
        <p:txBody>
          <a:bodyPr>
            <a:normAutofit fontScale="90000"/>
          </a:bodyPr>
          <a:lstStyle/>
          <a:p>
            <a:pPr algn="ctr"/>
            <a:r>
              <a:rPr lang="ru-RU" b="0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b="1" i="0" dirty="0">
                <a:solidFill>
                  <a:srgbClr val="050505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Семейството като фактор за личностно развитие"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5">
            <a:extLst>
              <a:ext uri="{FF2B5EF4-FFF2-40B4-BE49-F238E27FC236}">
                <a16:creationId xmlns:a16="http://schemas.microsoft.com/office/drawing/2014/main" id="{B24894BE-931D-244D-C5CA-85187EF4E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13795" y="2723339"/>
            <a:ext cx="4856841" cy="2553916"/>
          </a:xfrm>
        </p:spPr>
        <p:txBody>
          <a:bodyPr>
            <a:normAutofit/>
          </a:bodyPr>
          <a:lstStyle/>
          <a:p>
            <a:pPr marL="36900" indent="0" algn="just">
              <a:buNone/>
            </a:pPr>
            <a:r>
              <a:rPr lang="bg-BG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В неформална среда учениците от Търговската гимназия проведоха дискусия и се обединиха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около извода, че семейството е първият възпитателен фактор, който влияе върху личността на човека.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8" descr="A group of people sitting on a bench&#10;&#10;Description automatically generated with medium confidence">
            <a:extLst>
              <a:ext uri="{FF2B5EF4-FFF2-40B4-BE49-F238E27FC236}">
                <a16:creationId xmlns:a16="http://schemas.microsoft.com/office/drawing/2014/main" id="{6B6356DD-3F83-D165-D826-07FE1DC453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4057" y="2076450"/>
            <a:ext cx="5130260" cy="38476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34671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6EDFFEA7-296B-C79C-57EE-62B6EC71E62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373" b="6628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Заглавие 7">
            <a:extLst>
              <a:ext uri="{FF2B5EF4-FFF2-40B4-BE49-F238E27FC236}">
                <a16:creationId xmlns:a16="http://schemas.microsoft.com/office/drawing/2014/main" id="{9881E3E9-C238-B569-F68D-D65582209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</a:rPr>
              <a:t>Открит урок на тема: „Взаимодействие с родители“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6124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CE3974EB-003D-E634-2F80-D436614312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455" b="754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Заглавие 7">
            <a:extLst>
              <a:ext uri="{FF2B5EF4-FFF2-40B4-BE49-F238E27FC236}">
                <a16:creationId xmlns:a16="http://schemas.microsoft.com/office/drawing/2014/main" id="{9881E3E9-C238-B569-F68D-D65582209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>
                <a:solidFill>
                  <a:schemeClr val="tx1">
                    <a:lumMod val="85000"/>
                    <a:lumOff val="15000"/>
                  </a:schemeClr>
                </a:solidFill>
              </a:rPr>
              <a:t>Открит урок на тема: „Взаимодействие с родители“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2797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Заглавие 7">
            <a:extLst>
              <a:ext uri="{FF2B5EF4-FFF2-40B4-BE49-F238E27FC236}">
                <a16:creationId xmlns:a16="http://schemas.microsoft.com/office/drawing/2014/main" id="{9881E3E9-C238-B569-F68D-D65582209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800" b="1">
                <a:solidFill>
                  <a:srgbClr val="FFFFFF"/>
                </a:solidFill>
              </a:rPr>
              <a:t>Открит урок на тема: „Взаимодействие с родители“</a:t>
            </a: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EE0891DA-D080-A07E-714E-57AB97DD6B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07" y="307731"/>
            <a:ext cx="5330182" cy="3997637"/>
          </a:xfrm>
          <a:prstGeom prst="rect">
            <a:avLst/>
          </a:prstGeom>
        </p:spPr>
      </p:pic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B5384B57-FE73-805B-A451-3AE7AAA20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910" y="307731"/>
            <a:ext cx="5330182" cy="3997637"/>
          </a:xfrm>
          <a:prstGeom prst="rect">
            <a:avLst/>
          </a:prstGeom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2173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096000" y="477749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78068" y="4633546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Заглавие 7">
            <a:extLst>
              <a:ext uri="{FF2B5EF4-FFF2-40B4-BE49-F238E27FC236}">
                <a16:creationId xmlns:a16="http://schemas.microsoft.com/office/drawing/2014/main" id="{9881E3E9-C238-B569-F68D-D65582209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538" y="4756638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800" b="1">
                <a:solidFill>
                  <a:srgbClr val="FFFFFF"/>
                </a:solidFill>
              </a:rPr>
              <a:t>Открит урок на тема: „Взаимодействие с родители“</a:t>
            </a:r>
          </a:p>
        </p:txBody>
      </p:sp>
      <p:pic>
        <p:nvPicPr>
          <p:cNvPr id="3" name="Картина 2" descr="Картина, която съдържа под, закрито, стена, лице&#10;&#10;Описанието е генерирано автоматично">
            <a:extLst>
              <a:ext uri="{FF2B5EF4-FFF2-40B4-BE49-F238E27FC236}">
                <a16:creationId xmlns:a16="http://schemas.microsoft.com/office/drawing/2014/main" id="{8BEA82B7-BD22-FBC5-5D61-C803017837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8885" y="307731"/>
            <a:ext cx="2998227" cy="3997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Картина 1" descr="Картина, която съдържа лице, стена, закрито, изправен&#10;&#10;Описанието е генерирано автоматично">
            <a:extLst>
              <a:ext uri="{FF2B5EF4-FFF2-40B4-BE49-F238E27FC236}">
                <a16:creationId xmlns:a16="http://schemas.microsoft.com/office/drawing/2014/main" id="{BD61811E-C9B8-5F5E-5066-315C983A8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8910" y="307731"/>
            <a:ext cx="5330182" cy="3997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09800" y="5738691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9301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>
            <a:extLst>
              <a:ext uri="{FF2B5EF4-FFF2-40B4-BE49-F238E27FC236}">
                <a16:creationId xmlns:a16="http://schemas.microsoft.com/office/drawing/2014/main" id="{9881E3E9-C238-B569-F68D-D655822090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6567" y="365128"/>
            <a:ext cx="10154054" cy="870285"/>
          </a:xfrm>
        </p:spPr>
        <p:txBody>
          <a:bodyPr/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Предстоящи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събития</a:t>
            </a:r>
          </a:p>
        </p:txBody>
      </p:sp>
      <p:sp>
        <p:nvSpPr>
          <p:cNvPr id="3" name="Текстово поле 2">
            <a:extLst>
              <a:ext uri="{FF2B5EF4-FFF2-40B4-BE49-F238E27FC236}">
                <a16:creationId xmlns:a16="http://schemas.microsoft.com/office/drawing/2014/main" id="{1C328EC9-2106-69DE-4F0E-FEF45C8782A9}"/>
              </a:ext>
            </a:extLst>
          </p:cNvPr>
          <p:cNvSpPr txBox="1"/>
          <p:nvPr/>
        </p:nvSpPr>
        <p:spPr>
          <a:xfrm>
            <a:off x="542261" y="1896894"/>
            <a:ext cx="1131245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000" dirty="0"/>
              <a:t>	В периода 08 – 09 юни 2022 г. екип от ПДТГ „Димитър Хадживасилев“ ще осъществи обмен и ще гостува на Професионална гимназия по техника и мениджмънт „Христо Ботев“ – Ботевград. Екипът е в състав Румяна Пенева – координатор на проекта, Альоша </a:t>
            </a:r>
            <a:r>
              <a:rPr lang="bg-BG" sz="2000" dirty="0" err="1"/>
              <a:t>Кушлов</a:t>
            </a:r>
            <a:r>
              <a:rPr lang="bg-BG" sz="2000" dirty="0"/>
              <a:t> и Петя Гутева – членове на екипа по проекта и 5 ученици от </a:t>
            </a:r>
            <a:r>
              <a:rPr lang="en-GB" sz="2000" dirty="0"/>
              <a:t>VIII</a:t>
            </a:r>
            <a:r>
              <a:rPr lang="bg-BG" sz="2000" dirty="0"/>
              <a:t>а</a:t>
            </a:r>
            <a:r>
              <a:rPr lang="en-GB" sz="2000" dirty="0"/>
              <a:t> </a:t>
            </a:r>
            <a:r>
              <a:rPr lang="bg-BG" sz="2000" dirty="0"/>
              <a:t> и </a:t>
            </a:r>
            <a:r>
              <a:rPr lang="en-GB" sz="2000" dirty="0"/>
              <a:t>VIII</a:t>
            </a:r>
            <a:r>
              <a:rPr lang="bg-BG" sz="2000" dirty="0"/>
              <a:t>б клас. Домакините ще представят, пред Търговската гимназия, Професионална гимназия по електротехника и строителство – Търговище и пред СУ „Христо Ботев“ – Славяново, своята иновация „</a:t>
            </a:r>
            <a:r>
              <a:rPr lang="bg-BG" sz="2000" dirty="0" err="1"/>
              <a:t>Безхартиено</a:t>
            </a:r>
            <a:r>
              <a:rPr lang="bg-BG" sz="2000" dirty="0"/>
              <a:t> обучение чрез използване на </a:t>
            </a:r>
            <a:r>
              <a:rPr lang="en-GB" sz="2000" dirty="0"/>
              <a:t>Google Apps for Education“</a:t>
            </a:r>
            <a:endParaRPr lang="bg-BG" sz="2000" dirty="0"/>
          </a:p>
        </p:txBody>
      </p:sp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7AB18726-4D72-49CB-03EC-68CB6CD65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464" y="4319095"/>
            <a:ext cx="2614375" cy="2295748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0C62E7AA-F454-0097-B4C1-64F473E6DD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2660" y="4183125"/>
            <a:ext cx="2475933" cy="2431718"/>
          </a:xfrm>
          <a:prstGeom prst="rect">
            <a:avLst/>
          </a:prstGeom>
        </p:spPr>
      </p:pic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E3B1DFDC-7D63-5052-DC11-79412E4BBF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414" y="4351853"/>
            <a:ext cx="2915628" cy="2183907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7B9D54E5-67E2-FDE4-65E0-14286835A7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91935" y="4319094"/>
            <a:ext cx="2962783" cy="221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925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5000"/>
                <a:lumOff val="95000"/>
              </a:schemeClr>
            </a:gs>
            <a:gs pos="74000">
              <a:schemeClr val="accent5">
                <a:lumMod val="45000"/>
                <a:lumOff val="55000"/>
              </a:schemeClr>
            </a:gs>
            <a:gs pos="83000">
              <a:schemeClr val="accent5">
                <a:lumMod val="45000"/>
                <a:lumOff val="55000"/>
              </a:schemeClr>
            </a:gs>
            <a:gs pos="100000">
              <a:schemeClr val="accent5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7">
            <a:extLst>
              <a:ext uri="{FF2B5EF4-FFF2-40B4-BE49-F238E27FC236}">
                <a16:creationId xmlns:a16="http://schemas.microsoft.com/office/drawing/2014/main" id="{532ED0C5-3E2C-C7F1-3AD4-B55E67A4B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pPr algn="ctr"/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Предстоящи</a:t>
            </a:r>
            <a:r>
              <a:rPr lang="bg-B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събития</a:t>
            </a:r>
          </a:p>
        </p:txBody>
      </p:sp>
      <p:sp>
        <p:nvSpPr>
          <p:cNvPr id="4" name="Текстово поле 3">
            <a:extLst>
              <a:ext uri="{FF2B5EF4-FFF2-40B4-BE49-F238E27FC236}">
                <a16:creationId xmlns:a16="http://schemas.microsoft.com/office/drawing/2014/main" id="{36955D5A-AE4E-738E-6776-B11D3B5BF19A}"/>
              </a:ext>
            </a:extLst>
          </p:cNvPr>
          <p:cNvSpPr txBox="1"/>
          <p:nvPr/>
        </p:nvSpPr>
        <p:spPr>
          <a:xfrm>
            <a:off x="542261" y="1896894"/>
            <a:ext cx="1131245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bg-BG" sz="2000" dirty="0"/>
              <a:t>	В периода </a:t>
            </a:r>
            <a:r>
              <a:rPr lang="en-GB" sz="2000" dirty="0"/>
              <a:t>22 -24 </a:t>
            </a:r>
            <a:r>
              <a:rPr lang="bg-BG" sz="2000" dirty="0"/>
              <a:t>юни 2022 г.  ПДТГ „Димитър Хадживасилев“ ще е домакин по НП „Иновации в действие“ и ще посрещне екипите от Професионална гимназия по техника и мениджмънт „Христо Ботев“ – Ботевград и СУ „Христо Ботев“ – Славяново. Пред гостите екипът на Търговската гимназия ще представи няколко открити урока и ще дискутира с тях по въпросите за предизвикателствата пред иновативното училище.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02B070C9-2E42-DBD9-E226-1B004237BB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60" y="4197127"/>
            <a:ext cx="2614375" cy="2295748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4F2AA5E4-D97C-B000-6AD0-1993E0B417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6916" y="3982073"/>
            <a:ext cx="2475933" cy="2431718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F05D0B13-48BA-74C6-3A21-17C1454CBF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4931" y="4197126"/>
            <a:ext cx="2962783" cy="2216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67929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VTI">
  <a:themeElements>
    <a:clrScheme name="AnalogousFromLightSeedLeftStep">
      <a:dk1>
        <a:srgbClr val="000000"/>
      </a:dk1>
      <a:lt1>
        <a:srgbClr val="FFFFFF"/>
      </a:lt1>
      <a:dk2>
        <a:srgbClr val="3F3423"/>
      </a:dk2>
      <a:lt2>
        <a:srgbClr val="E8E2E8"/>
      </a:lt2>
      <a:accent1>
        <a:srgbClr val="81AC82"/>
      </a:accent1>
      <a:accent2>
        <a:srgbClr val="8AAB75"/>
      </a:accent2>
      <a:accent3>
        <a:srgbClr val="9DA57D"/>
      </a:accent3>
      <a:accent4>
        <a:srgbClr val="ADA176"/>
      </a:accent4>
      <a:accent5>
        <a:srgbClr val="BE9A86"/>
      </a:accent5>
      <a:accent6>
        <a:srgbClr val="BA7F82"/>
      </a:accent6>
      <a:hlink>
        <a:srgbClr val="AE69AC"/>
      </a:hlink>
      <a:folHlink>
        <a:srgbClr val="7F7F7F"/>
      </a:folHlink>
    </a:clrScheme>
    <a:fontScheme name="Slate">
      <a:majorFont>
        <a:latin typeface="Goudy Old Style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oudy Old Style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VTI" id="{35C4A07C-0176-4A32-9BCB-B016516853F0}" vid="{9B70D35C-BCA8-4715-BB49-8BE54A7FC07C}"/>
    </a:ext>
  </a:extLst>
</a:theme>
</file>

<file path=ppt/theme/theme2.xml><?xml version="1.0" encoding="utf-8"?>
<a:theme xmlns:a="http://schemas.openxmlformats.org/drawingml/2006/main" name="Тема на Office">
  <a:themeElements>
    <a:clrScheme name="Тема н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н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н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870</Words>
  <Application>Microsoft Office PowerPoint</Application>
  <PresentationFormat>Широк екран</PresentationFormat>
  <Paragraphs>49</Paragraphs>
  <Slides>19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19</vt:i4>
      </vt:variant>
    </vt:vector>
  </HeadingPairs>
  <TitlesOfParts>
    <vt:vector size="28" baseType="lpstr">
      <vt:lpstr>Arial</vt:lpstr>
      <vt:lpstr>Calibri</vt:lpstr>
      <vt:lpstr>Calibri Light</vt:lpstr>
      <vt:lpstr>Goudy Old Style</vt:lpstr>
      <vt:lpstr>Times New Roman</vt:lpstr>
      <vt:lpstr>Wingdings</vt:lpstr>
      <vt:lpstr>Wingdings 2</vt:lpstr>
      <vt:lpstr>SlateVTI</vt:lpstr>
      <vt:lpstr>Тема на Office</vt:lpstr>
      <vt:lpstr>Права, ценности, споделени решения  Модул  „Аз, моето семейство и моето училище“</vt:lpstr>
      <vt:lpstr>I. Цели </vt:lpstr>
      <vt:lpstr>II. Задачи </vt:lpstr>
      <vt:lpstr>III. Очаквани резултати </vt:lpstr>
      <vt:lpstr>Дейности по проекта</vt:lpstr>
      <vt:lpstr>Презентация на PowerPoint</vt:lpstr>
      <vt:lpstr>Добрите дела остават след нас</vt:lpstr>
      <vt:lpstr>Презентация на PowerPoint</vt:lpstr>
      <vt:lpstr>Представяне на ученически проекти „Моето училище“</vt:lpstr>
      <vt:lpstr>Въпроси към учители </vt:lpstr>
      <vt:lpstr>Въпроси към родители </vt:lpstr>
      <vt:lpstr>Презентация на PowerPoint</vt:lpstr>
      <vt:lpstr>"Семейството като фактор за личностно развитие"</vt:lpstr>
      <vt:lpstr>Открит урок на тема: „Взаимодействие с родители“</vt:lpstr>
      <vt:lpstr>Открит урок на тема: „Взаимодействие с родители“</vt:lpstr>
      <vt:lpstr>Открит урок на тема: „Взаимодействие с родители“</vt:lpstr>
      <vt:lpstr>Открит урок на тема: „Взаимодействие с родители“</vt:lpstr>
      <vt:lpstr>Предстоящи събития</vt:lpstr>
      <vt:lpstr>Предстоящи събития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Presila Ivanova</dc:creator>
  <cp:lastModifiedBy>Петя Г. Гутева</cp:lastModifiedBy>
  <cp:revision>47</cp:revision>
  <dcterms:created xsi:type="dcterms:W3CDTF">2022-06-01T07:43:14Z</dcterms:created>
  <dcterms:modified xsi:type="dcterms:W3CDTF">2022-06-03T06:44:37Z</dcterms:modified>
</cp:coreProperties>
</file>